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349" r:id="rId2"/>
    <p:sldId id="256" r:id="rId3"/>
    <p:sldId id="345" r:id="rId4"/>
    <p:sldId id="352" r:id="rId5"/>
    <p:sldId id="351" r:id="rId6"/>
    <p:sldId id="360" r:id="rId7"/>
    <p:sldId id="361" r:id="rId8"/>
    <p:sldId id="362" r:id="rId9"/>
    <p:sldId id="363" r:id="rId10"/>
    <p:sldId id="350" r:id="rId11"/>
    <p:sldId id="364" r:id="rId12"/>
    <p:sldId id="365" r:id="rId13"/>
    <p:sldId id="359" r:id="rId14"/>
  </p:sldIdLst>
  <p:sldSz cx="12192000" cy="6858000"/>
  <p:notesSz cx="6858000" cy="9144000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94280" autoAdjust="0"/>
  </p:normalViewPr>
  <p:slideViewPr>
    <p:cSldViewPr snapToGrid="0">
      <p:cViewPr varScale="1">
        <p:scale>
          <a:sx n="64" d="100"/>
          <a:sy n="64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E88E2-575C-4A82-A133-D657FF3EF065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A75AF287-C168-4606-83FC-F7F944935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CB4722C-7A84-449A-B9AB-C51550E4A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0A8A5-09F4-4799-B0BD-32F3DC80D5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808F9C67-428C-43DC-9D3D-2DB629FABD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08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9AE1421-DA8B-4B50-88AE-CFECFAB063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99DF0-93FE-443A-B074-7806CF123CBF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646ADCB4-C0F5-44B8-A3F2-21218874EF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DE468B77-20A5-49DF-8EC0-8A223354D3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>
            <a:extLst>
              <a:ext uri="{FF2B5EF4-FFF2-40B4-BE49-F238E27FC236}">
                <a16:creationId xmlns:a16="http://schemas.microsoft.com/office/drawing/2014/main" id="{48FC9095-0C00-4EFE-92E2-82854DE454D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06400" y="3657600"/>
            <a:ext cx="7010400" cy="0"/>
          </a:xfrm>
          <a:prstGeom prst="line">
            <a:avLst/>
          </a:prstGeom>
          <a:noFill/>
          <a:ln w="25400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latinLnBrk="1" hangingPunct="1">
              <a:defRPr/>
            </a:pPr>
            <a:endParaRPr lang="ko-KR" altLang="en-US" sz="1800"/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2CD71E61-B6CE-4EA7-9C23-6CC0275BA9B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14400" y="2667000"/>
            <a:ext cx="0" cy="2362200"/>
          </a:xfrm>
          <a:prstGeom prst="line">
            <a:avLst/>
          </a:prstGeom>
          <a:noFill/>
          <a:ln w="25400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latinLnBrk="1" hangingPunct="1">
              <a:defRPr/>
            </a:pPr>
            <a:endParaRPr lang="ko-KR" altLang="en-US" sz="180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09800"/>
            <a:ext cx="1036320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59933" y="3819525"/>
            <a:ext cx="8534400" cy="1752600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800" b="0"/>
            </a:lvl1pPr>
          </a:lstStyle>
          <a:p>
            <a:pPr lvl="0"/>
            <a:r>
              <a:rPr lang="ko-KR" altLang="en-US" noProof="0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1127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015F5F89-DFA2-487E-9418-A8563CC90F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 sz="1300" b="1">
                <a:solidFill>
                  <a:srgbClr val="020306"/>
                </a:solidFill>
                <a:ea typeface="돋움" charset="-127"/>
                <a:cs typeface="Tahoma" charset="0"/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0838A55D-37B5-4501-8F9A-F9403B3F0F7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0401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800" y="152400"/>
            <a:ext cx="2616200" cy="56721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19200" y="152400"/>
            <a:ext cx="7645400" cy="56721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48DB5705-375B-41C2-B82D-3BFCD94B6CA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 sz="1300" b="1">
                <a:solidFill>
                  <a:srgbClr val="020306"/>
                </a:solidFill>
                <a:ea typeface="돋움" charset="-127"/>
                <a:cs typeface="Tahoma" charset="0"/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9DFFF885-36B0-4243-B518-2CA7D481DF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98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>
                <a:latin typeface="+mn-ea"/>
                <a:ea typeface="+mn-ea"/>
                <a:cs typeface="Arial Unicode MS" pitchFamily="50" charset="-127"/>
              </a:defRPr>
            </a:lvl1pPr>
            <a:lvl2pPr algn="l">
              <a:defRPr>
                <a:latin typeface="+mn-ea"/>
                <a:ea typeface="+mn-ea"/>
                <a:cs typeface="Arial Unicode MS" pitchFamily="50" charset="-127"/>
              </a:defRPr>
            </a:lvl2pPr>
            <a:lvl3pPr algn="l">
              <a:defRPr>
                <a:latin typeface="+mn-ea"/>
                <a:ea typeface="+mn-ea"/>
                <a:cs typeface="Arial Unicode MS" pitchFamily="50" charset="-127"/>
              </a:defRPr>
            </a:lvl3pPr>
            <a:lvl4pPr algn="l">
              <a:defRPr>
                <a:latin typeface="+mn-ea"/>
                <a:ea typeface="+mn-ea"/>
                <a:cs typeface="Arial Unicode MS" pitchFamily="50" charset="-127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5FAAED93-5176-4019-AE94-F3E609BAF73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 sz="1300" b="1">
                <a:solidFill>
                  <a:srgbClr val="020306"/>
                </a:solidFill>
                <a:ea typeface="돋움" charset="-127"/>
                <a:cs typeface="Tahoma" charset="0"/>
              </a:defRPr>
            </a:lvl1pPr>
          </a:lstStyle>
          <a:p>
            <a:pPr>
              <a:defRPr/>
            </a:pPr>
            <a:endParaRPr lang="en-US" altLang="ko-KR" dirty="0"/>
          </a:p>
          <a:p>
            <a:pPr>
              <a:defRPr/>
            </a:pPr>
            <a:fld id="{D490454E-B9EF-45E0-8D12-889AC1A1118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829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48D05BAE-8E84-44BD-8975-DE36833638D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 sz="1300" b="1">
                <a:solidFill>
                  <a:srgbClr val="020306"/>
                </a:solidFill>
                <a:ea typeface="돋움" charset="-127"/>
                <a:cs typeface="Tahoma" charset="0"/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CDBAA57D-7666-4956-BE38-48D75249273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3079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20800" y="1252538"/>
            <a:ext cx="508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604000" y="1252538"/>
            <a:ext cx="508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C3E6C41B-690E-4490-A01D-1F706076DA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 sz="1300" b="1">
                <a:solidFill>
                  <a:srgbClr val="020306"/>
                </a:solidFill>
                <a:ea typeface="돋움" charset="-127"/>
                <a:cs typeface="Tahoma" charset="0"/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8BE95D94-3D68-46A1-B0D3-EB4478DB7D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4806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5CB0FA4A-983E-4B08-8742-3DEE4FD281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 sz="1300" b="1">
                <a:solidFill>
                  <a:srgbClr val="020306"/>
                </a:solidFill>
                <a:ea typeface="돋움" charset="-127"/>
                <a:cs typeface="Tahoma" charset="0"/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F615370C-EB16-40FA-94FF-2955EFFCCB6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414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5C865599-FB1C-4ED6-BFB1-E6310F45E1A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 sz="1300" b="1">
                <a:solidFill>
                  <a:srgbClr val="020306"/>
                </a:solidFill>
                <a:ea typeface="돋움" charset="-127"/>
                <a:cs typeface="Tahoma" charset="0"/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47DB2349-D83D-47EA-B28F-8F9210BEE72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579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A2A75FC7-791F-44AA-B36B-45929C44AF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 sz="1300" b="1">
                <a:solidFill>
                  <a:srgbClr val="020306"/>
                </a:solidFill>
                <a:ea typeface="돋움" charset="-127"/>
                <a:cs typeface="Tahoma" charset="0"/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AA1A0092-164E-4484-B7CC-CC6B97C2931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177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196DEBA-58BC-45DB-A603-A2E37EA407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 sz="1300" b="1">
                <a:solidFill>
                  <a:srgbClr val="020306"/>
                </a:solidFill>
                <a:ea typeface="돋움" charset="-127"/>
                <a:cs typeface="Tahoma" charset="0"/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E9F5C34F-85E0-40A0-BFFA-9CAB4137C31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2866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1DDBBE16-2980-40D3-B71A-72CA10293B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 sz="1300" b="1">
                <a:solidFill>
                  <a:srgbClr val="020306"/>
                </a:solidFill>
                <a:ea typeface="돋움" charset="-127"/>
                <a:cs typeface="Tahoma" charset="0"/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30FCAC83-0425-4CAD-A9A4-844B5F681DC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022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>
            <a:extLst>
              <a:ext uri="{FF2B5EF4-FFF2-40B4-BE49-F238E27FC236}">
                <a16:creationId xmlns:a16="http://schemas.microsoft.com/office/drawing/2014/main" id="{984641EA-3ED3-49FB-9A6C-C97543D196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152400"/>
            <a:ext cx="9753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7">
            <a:extLst>
              <a:ext uri="{FF2B5EF4-FFF2-40B4-BE49-F238E27FC236}">
                <a16:creationId xmlns:a16="http://schemas.microsoft.com/office/drawing/2014/main" id="{A3E6A87C-1B33-4BD5-BF77-14536CD35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800" y="1252538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5342B5FF-9E04-455E-9AF2-B2D679EC8C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" y="152400"/>
            <a:ext cx="812800" cy="29718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2400"/>
          </a:p>
        </p:txBody>
      </p:sp>
      <p:sp>
        <p:nvSpPr>
          <p:cNvPr id="1029" name="Rectangle 9">
            <a:extLst>
              <a:ext uri="{FF2B5EF4-FFF2-40B4-BE49-F238E27FC236}">
                <a16:creationId xmlns:a16="http://schemas.microsoft.com/office/drawing/2014/main" id="{D120E2D0-33EB-47DD-804E-ECD0436629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3200" y="1066800"/>
            <a:ext cx="10668000" cy="650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 sz="1800"/>
          </a:p>
        </p:txBody>
      </p:sp>
      <p:sp>
        <p:nvSpPr>
          <p:cNvPr id="1030" name="Rectangle 10">
            <a:extLst>
              <a:ext uri="{FF2B5EF4-FFF2-40B4-BE49-F238E27FC236}">
                <a16:creationId xmlns:a16="http://schemas.microsoft.com/office/drawing/2014/main" id="{5BCB9585-3FD0-44BF-9C22-DCD4CDCB11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200" y="5867400"/>
            <a:ext cx="7010400" cy="6858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2400"/>
          </a:p>
        </p:txBody>
      </p:sp>
      <p:sp>
        <p:nvSpPr>
          <p:cNvPr id="1031" name="Rectangle 11">
            <a:extLst>
              <a:ext uri="{FF2B5EF4-FFF2-40B4-BE49-F238E27FC236}">
                <a16:creationId xmlns:a16="http://schemas.microsoft.com/office/drawing/2014/main" id="{DF4AC288-6004-4A08-970E-BEAA2D3634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946400" y="6400800"/>
            <a:ext cx="8636000" cy="650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 sz="1800"/>
          </a:p>
        </p:txBody>
      </p:sp>
      <p:sp>
        <p:nvSpPr>
          <p:cNvPr id="1032" name="Text Box 13">
            <a:extLst>
              <a:ext uri="{FF2B5EF4-FFF2-40B4-BE49-F238E27FC236}">
                <a16:creationId xmlns:a16="http://schemas.microsoft.com/office/drawing/2014/main" id="{49D29AC7-072B-49CC-BE83-D418CE2439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76800" y="6123801"/>
            <a:ext cx="690880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latin typeface="Tahoma" panose="020B0604030504040204" pitchFamily="34" charset="0"/>
              </a:rPr>
              <a:t>현대모비스 </a:t>
            </a:r>
            <a:r>
              <a:rPr lang="en-US" altLang="ko-KR" sz="1200" b="1" dirty="0">
                <a:latin typeface="Tahoma" panose="020B0604030504040204" pitchFamily="34" charset="0"/>
              </a:rPr>
              <a:t>SW AI </a:t>
            </a:r>
            <a:r>
              <a:rPr lang="ko-KR" altLang="en-US" sz="1200" b="1" dirty="0">
                <a:latin typeface="Tahoma" panose="020B0604030504040204" pitchFamily="34" charset="0"/>
              </a:rPr>
              <a:t>교육 프로그램</a:t>
            </a:r>
            <a:endParaRPr lang="en-US" altLang="ko-KR" sz="1200" b="1" dirty="0">
              <a:latin typeface="Tahoma" panose="020B0604030504040204" pitchFamily="34" charset="0"/>
            </a:endParaRPr>
          </a:p>
        </p:txBody>
      </p:sp>
      <p:sp>
        <p:nvSpPr>
          <p:cNvPr id="5134" name="Rectangle 14">
            <a:extLst>
              <a:ext uri="{FF2B5EF4-FFF2-40B4-BE49-F238E27FC236}">
                <a16:creationId xmlns:a16="http://schemas.microsoft.com/office/drawing/2014/main" id="{450F4DC0-4C55-471F-9A97-06455DB4EE2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44000" y="6400800"/>
            <a:ext cx="254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000">
                <a:latin typeface="Tahoma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CF2358A0-22D6-4E72-9DE0-CD177887B3E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1034" name="Rectangle 16">
            <a:extLst>
              <a:ext uri="{FF2B5EF4-FFF2-40B4-BE49-F238E27FC236}">
                <a16:creationId xmlns:a16="http://schemas.microsoft.com/office/drawing/2014/main" id="{290F7E19-21EE-4A63-AD49-0B4D0E318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33" y="6138863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-127"/>
              </a:defRPr>
            </a:lvl9pPr>
          </a:lstStyle>
          <a:p>
            <a:pPr algn="r" eaLnBrk="1" latinLnBrk="1" hangingPunct="1">
              <a:defRPr/>
            </a:pPr>
            <a:endParaRPr kumimoji="0" lang="en-US" altLang="ko-KR" sz="1000">
              <a:solidFill>
                <a:srgbClr val="020306"/>
              </a:solidFill>
              <a:latin typeface="굴림" charset="-127"/>
            </a:endParaRPr>
          </a:p>
          <a:p>
            <a:pPr algn="r" eaLnBrk="1" hangingPunct="1">
              <a:defRPr/>
            </a:pPr>
            <a:fld id="{7DB23DFF-6D60-401D-843A-BDE176831E85}" type="slidenum">
              <a:rPr lang="en-US" altLang="ko-KR" sz="1100" b="1" smtClean="0">
                <a:solidFill>
                  <a:srgbClr val="757439"/>
                </a:solidFill>
                <a:latin typeface="Tahoma" charset="0"/>
                <a:ea typeface="돋움" charset="-127"/>
              </a:rPr>
              <a:pPr algn="r" eaLnBrk="1" hangingPunct="1">
                <a:defRPr/>
              </a:pPr>
              <a:t>‹#›</a:t>
            </a:fld>
            <a:endParaRPr kumimoji="0" lang="en-US" altLang="ko-KR" sz="1100" b="1">
              <a:solidFill>
                <a:srgbClr val="757439"/>
              </a:solidFill>
              <a:latin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0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020306"/>
          </a:solidFill>
          <a:latin typeface="+mj-lt"/>
          <a:ea typeface="+mj-ea"/>
          <a:cs typeface="Tahoma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020306"/>
          </a:solidFill>
          <a:latin typeface="Tahoma" pitchFamily="34" charset="0"/>
          <a:ea typeface="Tahoma" charset="0"/>
          <a:cs typeface="Tahoma" pitchFamily="34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020306"/>
          </a:solidFill>
          <a:latin typeface="Tahoma" pitchFamily="34" charset="0"/>
          <a:ea typeface="Tahoma" charset="0"/>
          <a:cs typeface="Tahoma" pitchFamily="34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020306"/>
          </a:solidFill>
          <a:latin typeface="Tahoma" pitchFamily="34" charset="0"/>
          <a:ea typeface="Tahoma" charset="0"/>
          <a:cs typeface="Tahoma" pitchFamily="34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020306"/>
          </a:solidFill>
          <a:latin typeface="Tahoma" pitchFamily="34" charset="0"/>
          <a:ea typeface="Tahoma" charset="0"/>
          <a:cs typeface="Tahoma" pitchFamily="34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>
          <a:solidFill>
            <a:srgbClr val="020306"/>
          </a:solidFill>
          <a:latin typeface="Tahom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>
          <a:solidFill>
            <a:srgbClr val="020306"/>
          </a:solidFill>
          <a:latin typeface="Tahom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>
          <a:solidFill>
            <a:srgbClr val="020306"/>
          </a:solidFill>
          <a:latin typeface="Tahom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>
          <a:solidFill>
            <a:srgbClr val="020306"/>
          </a:solidFill>
          <a:latin typeface="Tahom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SzPct val="80000"/>
        <a:buFont typeface="Wingdings" panose="05000000000000000000" pitchFamily="2" charset="2"/>
        <a:buChar char="n"/>
        <a:defRPr kumimoji="1" sz="2000" b="1">
          <a:solidFill>
            <a:srgbClr val="020306"/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n"/>
        <a:defRPr kumimoji="1" sz="2000">
          <a:solidFill>
            <a:srgbClr val="020306"/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990000"/>
        </a:buClr>
        <a:buSzPct val="80000"/>
        <a:buFont typeface="Wingdings" panose="05000000000000000000" pitchFamily="2" charset="2"/>
        <a:buChar char="n"/>
        <a:defRPr kumimoji="1" sz="1600">
          <a:solidFill>
            <a:srgbClr val="020306"/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n"/>
        <a:defRPr kumimoji="1" sz="1200">
          <a:solidFill>
            <a:srgbClr val="020306"/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ea"/>
          <a:ea typeface="+mn-ea"/>
          <a:cs typeface="Tahoma" pitchFamily="34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n"/>
        <a:defRPr kumimoji="1" sz="2000">
          <a:solidFill>
            <a:schemeClr val="tx1"/>
          </a:solidFill>
          <a:latin typeface="+mn-ea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n"/>
        <a:defRPr kumimoji="1" sz="2000">
          <a:solidFill>
            <a:schemeClr val="tx1"/>
          </a:solidFill>
          <a:latin typeface="+mn-ea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n"/>
        <a:defRPr kumimoji="1" sz="2000">
          <a:solidFill>
            <a:schemeClr val="tx1"/>
          </a:solidFill>
          <a:latin typeface="+mn-ea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n"/>
        <a:defRPr kumimoji="1" sz="2000">
          <a:solidFill>
            <a:schemeClr val="tx1"/>
          </a:solidFill>
          <a:latin typeface="+mn-ea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27476-7790-4200-8CAC-BB916DA22D13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sz="3600" dirty="0"/>
              <a:t>인공지능 프로젝트 </a:t>
            </a:r>
            <a:br>
              <a:rPr lang="en-US" altLang="ko-KR" sz="3600" dirty="0"/>
            </a:br>
            <a:r>
              <a:rPr lang="en-US" altLang="ko-KR" sz="3600" dirty="0"/>
              <a:t>    – </a:t>
            </a:r>
            <a:r>
              <a:rPr lang="ko-KR" altLang="en-US" sz="3600" dirty="0"/>
              <a:t>자동차 </a:t>
            </a:r>
            <a:r>
              <a:rPr lang="en-US" altLang="ko-KR" sz="3600" dirty="0"/>
              <a:t>detection </a:t>
            </a:r>
            <a:r>
              <a:rPr lang="ko-KR" altLang="en-US" sz="3600" dirty="0"/>
              <a:t>시스템 구현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82990A-6147-46A8-BFD4-AB4AFA0FF09D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159933" y="3819525"/>
            <a:ext cx="8534400" cy="1752600"/>
          </a:xfrm>
        </p:spPr>
        <p:txBody>
          <a:bodyPr/>
          <a:lstStyle/>
          <a:p>
            <a:r>
              <a:rPr lang="en-US" altLang="ko-KR" dirty="0"/>
              <a:t> 20121277 </a:t>
            </a:r>
            <a:r>
              <a:rPr lang="ko-KR" altLang="en-US" dirty="0"/>
              <a:t>김주호</a:t>
            </a:r>
          </a:p>
        </p:txBody>
      </p:sp>
    </p:spTree>
    <p:extLst>
      <p:ext uri="{BB962C8B-B14F-4D97-AF65-F5344CB8AC3E}">
        <p14:creationId xmlns:p14="http://schemas.microsoft.com/office/powerpoint/2010/main" val="1049314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A8FB37B-7274-4E05-90C2-AC0DEEF01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 진단 및 </a:t>
            </a:r>
            <a:r>
              <a:rPr lang="en-US" altLang="ko-KR" dirty="0"/>
              <a:t>2</a:t>
            </a:r>
            <a:r>
              <a:rPr lang="ko-KR" altLang="en-US" dirty="0"/>
              <a:t>차 시도 계획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F18E88-C0F3-4362-8458-1E2184A89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지속적으로 </a:t>
            </a:r>
            <a:r>
              <a:rPr lang="en-US" altLang="ko-KR" dirty="0"/>
              <a:t>Road</a:t>
            </a:r>
            <a:r>
              <a:rPr lang="ko-KR" altLang="en-US" dirty="0"/>
              <a:t>를 </a:t>
            </a:r>
            <a:r>
              <a:rPr lang="en-US" altLang="ko-KR" dirty="0"/>
              <a:t>Car</a:t>
            </a:r>
            <a:r>
              <a:rPr lang="ko-KR" altLang="en-US" dirty="0"/>
              <a:t>라고 인식함</a:t>
            </a:r>
            <a:endParaRPr lang="en-US" altLang="ko-KR" dirty="0"/>
          </a:p>
          <a:p>
            <a:pPr lvl="1"/>
            <a:r>
              <a:rPr lang="ko-KR" altLang="en-US" dirty="0"/>
              <a:t>블랙박스의 시선으로 보일 수 없는 구도의 </a:t>
            </a:r>
            <a:r>
              <a:rPr lang="en-US" altLang="ko-KR" dirty="0"/>
              <a:t>car </a:t>
            </a:r>
            <a:r>
              <a:rPr lang="ko-KR" altLang="en-US" dirty="0"/>
              <a:t>데이터가 다량으로 학습되어 그런 것은 아닐까</a:t>
            </a:r>
            <a:r>
              <a:rPr lang="en-US" altLang="ko-KR" dirty="0"/>
              <a:t>?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-&gt; </a:t>
            </a:r>
            <a:r>
              <a:rPr lang="ko-KR" altLang="en-US" dirty="0"/>
              <a:t>블랙박스의 시선에서 보이는 </a:t>
            </a:r>
            <a:r>
              <a:rPr lang="en-US" altLang="ko-KR" dirty="0"/>
              <a:t>car </a:t>
            </a:r>
            <a:r>
              <a:rPr lang="ko-KR" altLang="en-US" dirty="0"/>
              <a:t>데이터를 학습 시킴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ECCBD4-FD5D-4BFB-9A97-FD9619195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90" y="2332381"/>
            <a:ext cx="6277202" cy="26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5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A8FB37B-7274-4E05-90C2-AC0DEEF01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 진단 및 </a:t>
            </a:r>
            <a:r>
              <a:rPr lang="en-US" altLang="ko-KR" dirty="0"/>
              <a:t>2</a:t>
            </a:r>
            <a:r>
              <a:rPr lang="ko-KR" altLang="en-US" dirty="0"/>
              <a:t>차 시도 계획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F18E88-C0F3-4362-8458-1E2184A89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Person</a:t>
            </a:r>
            <a:r>
              <a:rPr lang="ko-KR" altLang="en-US" dirty="0"/>
              <a:t>을 거의 인식하지 못함</a:t>
            </a:r>
            <a:endParaRPr lang="en-US" altLang="ko-KR" dirty="0"/>
          </a:p>
          <a:p>
            <a:pPr lvl="1"/>
            <a:r>
              <a:rPr lang="ko-KR" altLang="en-US" dirty="0"/>
              <a:t>블랙박스의 시선에서 보일 수 없는 구도의 </a:t>
            </a:r>
            <a:r>
              <a:rPr lang="en-US" altLang="ko-KR" dirty="0"/>
              <a:t>person</a:t>
            </a:r>
            <a:r>
              <a:rPr lang="ko-KR" altLang="en-US" dirty="0"/>
              <a:t> 데이터가 다량으로 학습되어 그런 것은 아닐까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-&gt; </a:t>
            </a:r>
            <a:r>
              <a:rPr lang="ko-KR" altLang="en-US" dirty="0"/>
              <a:t>블랙박스의 시선에서 보이는 </a:t>
            </a:r>
            <a:r>
              <a:rPr lang="en-US" altLang="ko-KR" dirty="0"/>
              <a:t>person </a:t>
            </a:r>
            <a:r>
              <a:rPr lang="ko-KR" altLang="en-US" dirty="0"/>
              <a:t>데이터</a:t>
            </a:r>
            <a:r>
              <a:rPr lang="en-US" altLang="ko-KR" dirty="0"/>
              <a:t>(person</a:t>
            </a:r>
            <a:r>
              <a:rPr lang="ko-KR" altLang="en-US" dirty="0"/>
              <a:t>이 아닌 보행자</a:t>
            </a:r>
            <a:r>
              <a:rPr lang="en-US" altLang="ko-KR" dirty="0"/>
              <a:t>(</a:t>
            </a:r>
            <a:r>
              <a:rPr lang="en-US" altLang="ko-KR" dirty="0" err="1"/>
              <a:t>pedestrain</a:t>
            </a:r>
            <a:r>
              <a:rPr lang="en-US" altLang="ko-KR" dirty="0"/>
              <a:t>))</a:t>
            </a:r>
            <a:r>
              <a:rPr lang="ko-KR" altLang="en-US" dirty="0"/>
              <a:t>를 학습 시킴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595E96-45EC-4399-AB65-8DE15303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870" y="2349532"/>
            <a:ext cx="6285947" cy="262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4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A8FB37B-7274-4E05-90C2-AC0DEEF01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 진단 및 </a:t>
            </a:r>
            <a:r>
              <a:rPr lang="en-US" altLang="ko-KR" dirty="0"/>
              <a:t>2</a:t>
            </a:r>
            <a:r>
              <a:rPr lang="ko-KR" altLang="en-US" dirty="0"/>
              <a:t>차 시도 계획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F18E88-C0F3-4362-8458-1E2184A89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50 Epoch</a:t>
            </a:r>
            <a:r>
              <a:rPr lang="ko-KR" altLang="en-US" dirty="0"/>
              <a:t>를 학습 시키는 데 시간이 지나치게 많이 소요됨 </a:t>
            </a:r>
            <a:r>
              <a:rPr lang="en-US" altLang="ko-KR" dirty="0"/>
              <a:t>(10</a:t>
            </a:r>
            <a:r>
              <a:rPr lang="ko-KR" altLang="en-US" dirty="0"/>
              <a:t>시간 정도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-&gt; </a:t>
            </a:r>
            <a:r>
              <a:rPr lang="ko-KR" altLang="en-US" dirty="0"/>
              <a:t>블랙박스의 시선에서 보이는 </a:t>
            </a:r>
            <a:r>
              <a:rPr lang="en-US" altLang="ko-KR" dirty="0"/>
              <a:t>person </a:t>
            </a:r>
            <a:r>
              <a:rPr lang="ko-KR" altLang="en-US" dirty="0"/>
              <a:t>데이터</a:t>
            </a:r>
            <a:r>
              <a:rPr lang="en-US" altLang="ko-KR" dirty="0"/>
              <a:t>(person</a:t>
            </a:r>
            <a:r>
              <a:rPr lang="ko-KR" altLang="en-US" dirty="0"/>
              <a:t>이 아닌 보행자</a:t>
            </a:r>
            <a:r>
              <a:rPr lang="en-US" altLang="ko-KR" dirty="0"/>
              <a:t>(</a:t>
            </a:r>
            <a:r>
              <a:rPr lang="en-US" altLang="ko-KR" dirty="0" err="1"/>
              <a:t>pedestrain</a:t>
            </a:r>
            <a:r>
              <a:rPr lang="en-US" altLang="ko-KR" dirty="0"/>
              <a:t>))</a:t>
            </a:r>
            <a:r>
              <a:rPr lang="ko-KR" altLang="en-US" dirty="0"/>
              <a:t>를 학습 시킴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-&gt; 10 epoch</a:t>
            </a:r>
            <a:r>
              <a:rPr lang="ko-KR" altLang="en-US" dirty="0"/>
              <a:t>도 유의미하게 </a:t>
            </a:r>
            <a:r>
              <a:rPr lang="en-US" altLang="ko-KR" dirty="0"/>
              <a:t>loss</a:t>
            </a:r>
            <a:r>
              <a:rPr lang="ko-KR" altLang="en-US" dirty="0"/>
              <a:t>를 줄일 수 있다고 판단하고</a:t>
            </a:r>
            <a:r>
              <a:rPr lang="en-US" altLang="ko-KR" dirty="0"/>
              <a:t>, 10 epoch</a:t>
            </a:r>
            <a:r>
              <a:rPr lang="ko-KR" altLang="en-US" dirty="0"/>
              <a:t>로 다시 시도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6AEBBDF0-F07C-4E48-8B4E-72DEE414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6062" y="2146995"/>
            <a:ext cx="3859875" cy="278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84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A8FB37B-7274-4E05-90C2-AC0DEEF01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F9010234-975D-45DD-AC12-5BA9EFC0E0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20800" y="1252538"/>
            <a:ext cx="9753600" cy="4572000"/>
          </a:xfrm>
        </p:spPr>
        <p:txBody>
          <a:bodyPr/>
          <a:lstStyle/>
          <a:p>
            <a:pPr marL="400050" lvl="1" indent="0" algn="ctr" eaLnBrk="1" hangingPunct="1">
              <a:buNone/>
              <a:defRPr/>
            </a:pPr>
            <a:endParaRPr lang="en-US" altLang="ko-KR" sz="5400" b="1" dirty="0"/>
          </a:p>
          <a:p>
            <a:pPr marL="400050" lvl="1" indent="0" algn="ctr" eaLnBrk="1" hangingPunct="1">
              <a:buNone/>
              <a:defRPr/>
            </a:pPr>
            <a:endParaRPr lang="en-US" altLang="ko-KR" sz="5400" b="1" dirty="0"/>
          </a:p>
          <a:p>
            <a:pPr marL="400050" lvl="1" indent="0" algn="ctr" eaLnBrk="1" hangingPunct="1">
              <a:buNone/>
              <a:defRPr/>
            </a:pPr>
            <a:r>
              <a:rPr lang="ko-KR" altLang="en-US" sz="5400" b="1" dirty="0"/>
              <a:t>감사합니다</a:t>
            </a:r>
            <a:endParaRPr lang="en-US" altLang="ko-KR" sz="5400" b="1" dirty="0"/>
          </a:p>
        </p:txBody>
      </p:sp>
    </p:spTree>
    <p:extLst>
      <p:ext uri="{BB962C8B-B14F-4D97-AF65-F5344CB8AC3E}">
        <p14:creationId xmlns:p14="http://schemas.microsoft.com/office/powerpoint/2010/main" val="218962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B6ED0CD-D775-4C25-A8E6-BB44047B0093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1106905" y="2209800"/>
            <a:ext cx="8589545" cy="1143000"/>
          </a:xfrm>
        </p:spPr>
        <p:txBody>
          <a:bodyPr/>
          <a:lstStyle/>
          <a:p>
            <a:pPr eaLnBrk="1" hangingPunct="1"/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trial</a:t>
            </a:r>
            <a:endParaRPr lang="en-US" altLang="ko-KR" b="1" dirty="0">
              <a:ea typeface="굴림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CAD6C-0364-4525-9FA0-4A13EE817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2491" y="3826566"/>
            <a:ext cx="7410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Tahoma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20306"/>
                </a:solidFill>
                <a:latin typeface="Tahoma" pitchFamily="34" charset="0"/>
                <a:ea typeface="Tahoma" charset="0"/>
                <a:cs typeface="Tahoma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20306"/>
                </a:solidFill>
                <a:latin typeface="Tahoma" pitchFamily="34" charset="0"/>
                <a:ea typeface="Tahoma" charset="0"/>
                <a:cs typeface="Tahoma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20306"/>
                </a:solidFill>
                <a:latin typeface="Tahoma" pitchFamily="34" charset="0"/>
                <a:ea typeface="Tahoma" charset="0"/>
                <a:cs typeface="Tahoma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20306"/>
                </a:solidFill>
                <a:latin typeface="Tahoma" pitchFamily="34" charset="0"/>
                <a:ea typeface="Tahoma" charset="0"/>
                <a:cs typeface="Tahoma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20306"/>
                </a:solidFill>
                <a:latin typeface="Tahoma" pitchFamily="34" charset="0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20306"/>
                </a:solidFill>
                <a:latin typeface="Tahoma" pitchFamily="34" charset="0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20306"/>
                </a:solidFill>
                <a:latin typeface="Tahoma" pitchFamily="34" charset="0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20306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en-US" altLang="ko-KR" sz="2000" b="1" kern="0" dirty="0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A8FB37B-7274-4E05-90C2-AC0DEEF01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INDEX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58A04FB-1918-4F6A-AD3A-ED77D1311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</a:p>
          <a:p>
            <a:endParaRPr lang="en-US" altLang="ko-KR" dirty="0"/>
          </a:p>
          <a:p>
            <a:r>
              <a:rPr lang="ko-KR" altLang="en-US" dirty="0"/>
              <a:t>계획 수립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학습 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문제점 진단 및 </a:t>
            </a:r>
            <a:r>
              <a:rPr lang="en-US" altLang="ko-KR" dirty="0"/>
              <a:t>2</a:t>
            </a:r>
            <a:r>
              <a:rPr lang="ko-KR" altLang="en-US" dirty="0"/>
              <a:t>차 시도 계획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A8FB37B-7274-4E05-90C2-AC0DEEF01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GOAL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FB5C7A-0C24-4066-A9B4-CCDC89A8D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블랙 박스 영상 속의 자동차 </a:t>
            </a:r>
            <a:r>
              <a:rPr lang="en-US" altLang="ko-KR" dirty="0"/>
              <a:t>detection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8F4A5D-8183-4F40-B8A1-2DA12CF9A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44" y="1797623"/>
            <a:ext cx="6469960" cy="40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8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A8FB37B-7274-4E05-90C2-AC0DEEF01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9753600" cy="914400"/>
          </a:xfrm>
        </p:spPr>
        <p:txBody>
          <a:bodyPr/>
          <a:lstStyle/>
          <a:p>
            <a:r>
              <a:rPr lang="ko-KR" altLang="en-US" dirty="0"/>
              <a:t>계획</a:t>
            </a:r>
            <a:endParaRPr lang="en-US" altLang="ko-KR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E3043B-3E48-45CB-B5F8-D6F531347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0" y="1252538"/>
            <a:ext cx="10363200" cy="4572000"/>
          </a:xfrm>
        </p:spPr>
        <p:txBody>
          <a:bodyPr/>
          <a:lstStyle/>
          <a:p>
            <a:r>
              <a:rPr lang="en-US" altLang="ko-KR" dirty="0" err="1"/>
              <a:t>OpenImages</a:t>
            </a:r>
            <a:r>
              <a:rPr lang="ko-KR" altLang="en-US" dirty="0"/>
              <a:t>의 데이터를 활용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자동차 인지 </a:t>
            </a:r>
            <a:r>
              <a:rPr lang="en-US" altLang="ko-KR" dirty="0"/>
              <a:t>/ </a:t>
            </a:r>
            <a:r>
              <a:rPr lang="ko-KR" altLang="en-US" dirty="0"/>
              <a:t>아닌지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이 목적</a:t>
            </a:r>
            <a:endParaRPr lang="en-US" altLang="ko-KR" dirty="0"/>
          </a:p>
          <a:p>
            <a:pPr lvl="1"/>
            <a:r>
              <a:rPr lang="ko-KR" altLang="en-US" dirty="0"/>
              <a:t>자동차 </a:t>
            </a:r>
            <a:r>
              <a:rPr lang="en-US" altLang="ko-KR" dirty="0"/>
              <a:t>data (car,</a:t>
            </a:r>
            <a:r>
              <a:rPr lang="ko-KR" altLang="en-US" dirty="0"/>
              <a:t> </a:t>
            </a:r>
            <a:r>
              <a:rPr lang="en-US" altLang="ko-KR" dirty="0"/>
              <a:t>taxi,</a:t>
            </a:r>
            <a:r>
              <a:rPr lang="ko-KR" altLang="en-US" dirty="0"/>
              <a:t> </a:t>
            </a:r>
            <a:r>
              <a:rPr lang="en-US" altLang="ko-KR" dirty="0"/>
              <a:t>bus, motor cycle) </a:t>
            </a:r>
            <a:r>
              <a:rPr lang="ko-KR" altLang="en-US" dirty="0"/>
              <a:t>절반</a:t>
            </a:r>
            <a:endParaRPr lang="en-US" altLang="ko-KR" dirty="0"/>
          </a:p>
          <a:p>
            <a:pPr lvl="1"/>
            <a:r>
              <a:rPr lang="ko-KR" altLang="en-US" dirty="0"/>
              <a:t>나머지</a:t>
            </a:r>
            <a:r>
              <a:rPr lang="en-US" altLang="ko-KR" dirty="0"/>
              <a:t>(person, traffic sign, traffic light)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절반을 학습 시킬 계획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50 epoch</a:t>
            </a:r>
            <a:r>
              <a:rPr lang="ko-KR" altLang="en-US" dirty="0"/>
              <a:t>를 학습 시켜 정교하게 학습하도록 설계</a:t>
            </a:r>
          </a:p>
        </p:txBody>
      </p:sp>
    </p:spTree>
    <p:extLst>
      <p:ext uri="{BB962C8B-B14F-4D97-AF65-F5344CB8AC3E}">
        <p14:creationId xmlns:p14="http://schemas.microsoft.com/office/powerpoint/2010/main" val="26475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A8FB37B-7274-4E05-90C2-AC0DEEF01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47B9AD1-6EFF-4CFC-B7BE-59285D003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09" y="1252538"/>
            <a:ext cx="4667581" cy="4572000"/>
          </a:xfrm>
        </p:spPr>
      </p:pic>
    </p:spTree>
    <p:extLst>
      <p:ext uri="{BB962C8B-B14F-4D97-AF65-F5344CB8AC3E}">
        <p14:creationId xmlns:p14="http://schemas.microsoft.com/office/powerpoint/2010/main" val="66560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A8FB37B-7274-4E05-90C2-AC0DEEF01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</a:t>
            </a:r>
            <a:endParaRPr lang="en-US" altLang="ko-KR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23E45D2-266B-432B-B935-8931C6A04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13" y="1540771"/>
            <a:ext cx="4828926" cy="3481801"/>
          </a:xfrm>
        </p:spPr>
      </p:pic>
    </p:spTree>
    <p:extLst>
      <p:ext uri="{BB962C8B-B14F-4D97-AF65-F5344CB8AC3E}">
        <p14:creationId xmlns:p14="http://schemas.microsoft.com/office/powerpoint/2010/main" val="365499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A8FB37B-7274-4E05-90C2-AC0DEEF01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3A67F28-E9DB-477E-B008-584DAF36D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76" y="1704568"/>
            <a:ext cx="4332712" cy="344886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C06046-F8D1-4E9E-A23C-89D6F491F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645" y="1426789"/>
            <a:ext cx="3545527" cy="421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0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A8FB37B-7274-4E05-90C2-AC0DEEF01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B12FB74D-D93C-4961-8F3E-35BF83E034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252538"/>
            <a:ext cx="8128000" cy="4572000"/>
          </a:xfrm>
        </p:spPr>
      </p:pic>
    </p:spTree>
    <p:extLst>
      <p:ext uri="{BB962C8B-B14F-4D97-AF65-F5344CB8AC3E}">
        <p14:creationId xmlns:p14="http://schemas.microsoft.com/office/powerpoint/2010/main" val="118060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대나무">
  <a:themeElements>
    <a:clrScheme name="">
      <a:dk1>
        <a:srgbClr val="3F3E00"/>
      </a:dk1>
      <a:lt1>
        <a:srgbClr val="E7F8C8"/>
      </a:lt1>
      <a:dk2>
        <a:srgbClr val="2A55AA"/>
      </a:dk2>
      <a:lt2>
        <a:srgbClr val="777777"/>
      </a:lt2>
      <a:accent1>
        <a:srgbClr val="FFFF99"/>
      </a:accent1>
      <a:accent2>
        <a:srgbClr val="FF9933"/>
      </a:accent2>
      <a:accent3>
        <a:srgbClr val="F1FBE0"/>
      </a:accent3>
      <a:accent4>
        <a:srgbClr val="343400"/>
      </a:accent4>
      <a:accent5>
        <a:srgbClr val="FFFFCA"/>
      </a:accent5>
      <a:accent6>
        <a:srgbClr val="E78A2D"/>
      </a:accent6>
      <a:hlink>
        <a:srgbClr val="FF9933"/>
      </a:hlink>
      <a:folHlink>
        <a:srgbClr val="B2B2B2"/>
      </a:folHlink>
    </a:clrScheme>
    <a:fontScheme name="Tahoma">
      <a:majorFont>
        <a:latin typeface="Tahoma"/>
        <a:ea typeface="Tahoma"/>
        <a:cs typeface=""/>
      </a:majorFont>
      <a:minorFont>
        <a:latin typeface="Tahoma"/>
        <a:ea typeface="Tahom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대나무 1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5">
        <a:dk1>
          <a:srgbClr val="3D6D6C"/>
        </a:dk1>
        <a:lt1>
          <a:srgbClr val="DBF4AE"/>
        </a:lt1>
        <a:dk2>
          <a:srgbClr val="79AD3F"/>
        </a:dk2>
        <a:lt2>
          <a:srgbClr val="777777"/>
        </a:lt2>
        <a:accent1>
          <a:srgbClr val="EDAD39"/>
        </a:accent1>
        <a:accent2>
          <a:srgbClr val="FF6600"/>
        </a:accent2>
        <a:accent3>
          <a:srgbClr val="EAF8D3"/>
        </a:accent3>
        <a:accent4>
          <a:srgbClr val="335C5B"/>
        </a:accent4>
        <a:accent5>
          <a:srgbClr val="F4D3AE"/>
        </a:accent5>
        <a:accent6>
          <a:srgbClr val="E75C00"/>
        </a:accent6>
        <a:hlink>
          <a:srgbClr val="0033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6">
        <a:dk1>
          <a:srgbClr val="3F3E00"/>
        </a:dk1>
        <a:lt1>
          <a:srgbClr val="E7F8C8"/>
        </a:lt1>
        <a:dk2>
          <a:srgbClr val="2A690B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7">
        <a:dk1>
          <a:srgbClr val="3F3E00"/>
        </a:dk1>
        <a:lt1>
          <a:srgbClr val="E7F8C8"/>
        </a:lt1>
        <a:dk2>
          <a:srgbClr val="996600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227</Words>
  <Application>Microsoft Office PowerPoint</Application>
  <PresentationFormat>와이드스크린</PresentationFormat>
  <Paragraphs>67</Paragraphs>
  <Slides>13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굴림</vt:lpstr>
      <vt:lpstr>맑은 고딕</vt:lpstr>
      <vt:lpstr>Tahoma</vt:lpstr>
      <vt:lpstr>Times New Roman</vt:lpstr>
      <vt:lpstr>Wingdings</vt:lpstr>
      <vt:lpstr>대나무</vt:lpstr>
      <vt:lpstr> 인공지능 프로젝트      – 자동차 detection 시스템 구현</vt:lpstr>
      <vt:lpstr>1st trial</vt:lpstr>
      <vt:lpstr>INDEX</vt:lpstr>
      <vt:lpstr>GOAL</vt:lpstr>
      <vt:lpstr>계획</vt:lpstr>
      <vt:lpstr>학습 과정</vt:lpstr>
      <vt:lpstr>학습 과정</vt:lpstr>
      <vt:lpstr>결과</vt:lpstr>
      <vt:lpstr>결과</vt:lpstr>
      <vt:lpstr>문제점 진단 및 2차 시도 계획</vt:lpstr>
      <vt:lpstr>문제점 진단 및 2차 시도 계획</vt:lpstr>
      <vt:lpstr>문제점 진단 및 2차 시도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혜민</dc:creator>
  <cp:lastModifiedBy>김 주호</cp:lastModifiedBy>
  <cp:revision>27</cp:revision>
  <dcterms:created xsi:type="dcterms:W3CDTF">2020-09-09T19:45:51Z</dcterms:created>
  <dcterms:modified xsi:type="dcterms:W3CDTF">2021-07-29T03:54:53Z</dcterms:modified>
</cp:coreProperties>
</file>